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72" r:id="rId4"/>
    <p:sldId id="273" r:id="rId5"/>
    <p:sldId id="274" r:id="rId6"/>
    <p:sldId id="275" r:id="rId7"/>
    <p:sldId id="276" r:id="rId8"/>
    <p:sldId id="277" r:id="rId9"/>
    <p:sldId id="259" r:id="rId10"/>
    <p:sldId id="257" r:id="rId11"/>
    <p:sldId id="260" r:id="rId12"/>
    <p:sldId id="261" r:id="rId13"/>
    <p:sldId id="262" r:id="rId14"/>
    <p:sldId id="263" r:id="rId15"/>
    <p:sldId id="264" r:id="rId16"/>
    <p:sldId id="266" r:id="rId17"/>
    <p:sldId id="265" r:id="rId18"/>
    <p:sldId id="267" r:id="rId19"/>
    <p:sldId id="268" r:id="rId20"/>
    <p:sldId id="269" r:id="rId21"/>
    <p:sldId id="270" r:id="rId22"/>
    <p:sldId id="271" r:id="rId23"/>
    <p:sldId id="278" r:id="rId24"/>
    <p:sldId id="279" r:id="rId25"/>
    <p:sldId id="280" r:id="rId26"/>
    <p:sldId id="314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4" r:id="rId40"/>
    <p:sldId id="293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1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3" r:id="rId6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15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ACUTE GINGIVAL INFECTIONS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sudden onset following an episode of:</a:t>
            </a:r>
          </a:p>
          <a:p>
            <a:r>
              <a:rPr lang="en-US" dirty="0" smtClean="0"/>
              <a:t>debilitating disease, </a:t>
            </a:r>
          </a:p>
          <a:p>
            <a:r>
              <a:rPr lang="en-US" dirty="0" err="1" smtClean="0"/>
              <a:t>resp</a:t>
            </a:r>
            <a:r>
              <a:rPr lang="en-US" dirty="0" smtClean="0"/>
              <a:t> tract </a:t>
            </a:r>
            <a:r>
              <a:rPr lang="en-US" dirty="0" err="1" smtClean="0"/>
              <a:t>infn</a:t>
            </a:r>
            <a:r>
              <a:rPr lang="en-US" dirty="0" smtClean="0"/>
              <a:t>, </a:t>
            </a:r>
          </a:p>
          <a:p>
            <a:r>
              <a:rPr lang="en-US" dirty="0" smtClean="0"/>
              <a:t>inadequate rest, nutrition,</a:t>
            </a:r>
          </a:p>
          <a:p>
            <a:r>
              <a:rPr lang="en-US" dirty="0" smtClean="0"/>
              <a:t>tobacco use </a:t>
            </a:r>
          </a:p>
          <a:p>
            <a:r>
              <a:rPr lang="en-US" dirty="0" err="1" smtClean="0"/>
              <a:t>psychologic</a:t>
            </a:r>
            <a:r>
              <a:rPr lang="en-US" dirty="0" smtClean="0"/>
              <a:t> stress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Oral signs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0"/>
            <a:ext cx="8153400" cy="3763963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Linear </a:t>
            </a:r>
            <a:r>
              <a:rPr lang="en-US" b="1" dirty="0" err="1" smtClean="0"/>
              <a:t>erythema</a:t>
            </a:r>
            <a:endParaRPr lang="en-US" b="1" dirty="0" smtClean="0"/>
          </a:p>
          <a:p>
            <a:r>
              <a:rPr lang="en-US" b="1" dirty="0" smtClean="0"/>
              <a:t>Punched out crater-like depressions </a:t>
            </a:r>
            <a:r>
              <a:rPr lang="en-US" dirty="0" smtClean="0"/>
              <a:t>at crest of </a:t>
            </a:r>
            <a:r>
              <a:rPr lang="en-US" dirty="0" err="1" smtClean="0"/>
              <a:t>interdental</a:t>
            </a:r>
            <a:r>
              <a:rPr lang="en-US" dirty="0" smtClean="0"/>
              <a:t> papilla may extend to MG rarely to AG</a:t>
            </a:r>
          </a:p>
          <a:p>
            <a:r>
              <a:rPr lang="en-US" b="1" dirty="0" err="1" smtClean="0"/>
              <a:t>Pseudomembranous</a:t>
            </a:r>
            <a:r>
              <a:rPr lang="en-US" b="1" dirty="0" smtClean="0"/>
              <a:t> slough</a:t>
            </a:r>
            <a:r>
              <a:rPr lang="en-US" dirty="0" smtClean="0"/>
              <a:t>- gray in color, covers the surface of gingival craters</a:t>
            </a:r>
          </a:p>
          <a:p>
            <a:r>
              <a:rPr lang="en-US" dirty="0" smtClean="0"/>
              <a:t>Denuded of </a:t>
            </a:r>
            <a:r>
              <a:rPr lang="en-US" dirty="0" err="1" smtClean="0"/>
              <a:t>pseudomembrane</a:t>
            </a:r>
            <a:r>
              <a:rPr lang="en-US" dirty="0" smtClean="0"/>
              <a:t>- exposed gingival margin is red, shiny and hemorrhagic.</a:t>
            </a:r>
          </a:p>
          <a:p>
            <a:r>
              <a:rPr lang="en-US" dirty="0" smtClean="0"/>
              <a:t>lesions progressively destroy the  gingiva &amp; underlying periodontal tissues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Spontaneous gingival hemorrhage/ pronounced bleeding after slightest stimulation</a:t>
            </a:r>
          </a:p>
          <a:p>
            <a:r>
              <a:rPr lang="en-US" dirty="0" smtClean="0"/>
              <a:t>Fetid odor</a:t>
            </a:r>
          </a:p>
          <a:p>
            <a:r>
              <a:rPr lang="en-US" dirty="0" smtClean="0"/>
              <a:t>Increased salivation</a:t>
            </a:r>
          </a:p>
          <a:p>
            <a:r>
              <a:rPr lang="en-US" dirty="0" smtClean="0"/>
              <a:t>Can occur in otherwise disease free mouths or superimposed on chronic gingivitis or periodontitis</a:t>
            </a:r>
          </a:p>
          <a:p>
            <a:r>
              <a:rPr lang="en-US" dirty="0" smtClean="0"/>
              <a:t>Does not usually lead to pocket formation since necrotic changes involve </a:t>
            </a:r>
            <a:r>
              <a:rPr lang="en-US" dirty="0" err="1" smtClean="0"/>
              <a:t>junctional</a:t>
            </a:r>
            <a:r>
              <a:rPr lang="en-US" dirty="0" smtClean="0"/>
              <a:t> epithelium</a:t>
            </a:r>
          </a:p>
          <a:p>
            <a:r>
              <a:rPr lang="en-US" dirty="0" smtClean="0"/>
              <a:t>Rare in edentulous mouths  (isolated spherical lesions of soft palate)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Oral symptoms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Lesions are extremely sensitive to touch</a:t>
            </a:r>
          </a:p>
          <a:p>
            <a:r>
              <a:rPr lang="en-US" dirty="0" smtClean="0"/>
              <a:t>Constant radiating gnawing pain intensified by eating spicy or hot foods and chewing</a:t>
            </a:r>
          </a:p>
          <a:p>
            <a:r>
              <a:rPr lang="en-US" dirty="0" smtClean="0"/>
              <a:t>Metallic foul taste</a:t>
            </a:r>
          </a:p>
          <a:p>
            <a:r>
              <a:rPr lang="en-US" dirty="0" smtClean="0"/>
              <a:t>Excessive amount of “pasty” saliva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Extraoral</a:t>
            </a:r>
            <a:r>
              <a:rPr lang="en-US" dirty="0" smtClean="0"/>
              <a:t> signs &amp; symptoms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Mild &amp; moderate disease- local </a:t>
            </a:r>
            <a:r>
              <a:rPr lang="en-US" dirty="0" err="1" smtClean="0"/>
              <a:t>lymphadenopathy</a:t>
            </a:r>
            <a:r>
              <a:rPr lang="en-US" dirty="0" smtClean="0"/>
              <a:t> &amp; slight elevation in temperature</a:t>
            </a:r>
          </a:p>
          <a:p>
            <a:r>
              <a:rPr lang="en-US" dirty="0" smtClean="0"/>
              <a:t>Severe disease – high fever, increased pulse rate, </a:t>
            </a:r>
            <a:r>
              <a:rPr lang="en-US" dirty="0" err="1" smtClean="0"/>
              <a:t>leukocytosis</a:t>
            </a:r>
            <a:r>
              <a:rPr lang="en-US" dirty="0" smtClean="0"/>
              <a:t>, loss of appetite &amp; general lassitude</a:t>
            </a:r>
          </a:p>
          <a:p>
            <a:r>
              <a:rPr lang="en-US" dirty="0" smtClean="0"/>
              <a:t>Systemic reactions more severe in children </a:t>
            </a:r>
          </a:p>
          <a:p>
            <a:r>
              <a:rPr lang="en-US" dirty="0" smtClean="0"/>
              <a:t>Insomnia, constipation, GI disorder, headache &amp; mental depression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Clinical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May vary </a:t>
            </a:r>
          </a:p>
          <a:p>
            <a:pPr>
              <a:buNone/>
            </a:pPr>
            <a:r>
              <a:rPr lang="en-US" dirty="0" smtClean="0"/>
              <a:t>If untreated </a:t>
            </a:r>
            <a:r>
              <a:rPr lang="en-US" dirty="0" err="1" smtClean="0"/>
              <a:t>sequelae</a:t>
            </a:r>
            <a:r>
              <a:rPr lang="en-US" dirty="0" smtClean="0"/>
              <a:t> include</a:t>
            </a:r>
          </a:p>
          <a:p>
            <a:r>
              <a:rPr lang="en-US" dirty="0" smtClean="0"/>
              <a:t>NUP </a:t>
            </a:r>
          </a:p>
          <a:p>
            <a:r>
              <a:rPr lang="en-US" dirty="0" smtClean="0"/>
              <a:t>NUS</a:t>
            </a:r>
          </a:p>
          <a:p>
            <a:r>
              <a:rPr lang="en-US" dirty="0" err="1" smtClean="0"/>
              <a:t>Noma</a:t>
            </a:r>
            <a:endParaRPr lang="en-US" dirty="0"/>
          </a:p>
        </p:txBody>
      </p:sp>
      <p:pic>
        <p:nvPicPr>
          <p:cNvPr id="6" name="Picture 2" descr="C:\Users\John\Downloads\Documents\Bluetooth Exchange Folder\IMG_20140411_063742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62400" y="1984171"/>
            <a:ext cx="5181600" cy="395942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Relation of bacteria to the NUG lesion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Light microscopy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err="1" smtClean="0"/>
              <a:t>Exudate</a:t>
            </a:r>
            <a:r>
              <a:rPr lang="en-US" dirty="0" smtClean="0"/>
              <a:t> on surface of lesion - bacteria (</a:t>
            </a:r>
            <a:r>
              <a:rPr lang="en-US" dirty="0" err="1" smtClean="0"/>
              <a:t>cocci</a:t>
            </a:r>
            <a:r>
              <a:rPr lang="en-US" dirty="0" smtClean="0"/>
              <a:t>, </a:t>
            </a:r>
            <a:r>
              <a:rPr lang="en-US" dirty="0" err="1" smtClean="0"/>
              <a:t>fusiform</a:t>
            </a:r>
            <a:r>
              <a:rPr lang="en-US" dirty="0" smtClean="0"/>
              <a:t> bacilli &amp; spirochetes)</a:t>
            </a:r>
          </a:p>
          <a:p>
            <a:pPr>
              <a:buNone/>
            </a:pPr>
            <a:r>
              <a:rPr lang="en-US" dirty="0" smtClean="0"/>
              <a:t>Layer between necrotic &amp; living tissue- </a:t>
            </a:r>
            <a:r>
              <a:rPr lang="en-US" dirty="0" err="1" smtClean="0"/>
              <a:t>fusiform</a:t>
            </a:r>
            <a:r>
              <a:rPr lang="en-US" dirty="0" smtClean="0"/>
              <a:t> bacilli &amp; spirochetes, fibrin &amp; leukocytes</a:t>
            </a:r>
          </a:p>
          <a:p>
            <a:pPr>
              <a:buNone/>
            </a:pPr>
            <a:r>
              <a:rPr lang="en-US" dirty="0" smtClean="0"/>
              <a:t> spirochetes continue to invade underlying epithelium &amp; C/T. higher concentrations </a:t>
            </a:r>
            <a:r>
              <a:rPr lang="en-US" dirty="0" err="1" smtClean="0"/>
              <a:t>intercellularly</a:t>
            </a:r>
            <a:r>
              <a:rPr lang="en-US" dirty="0" smtClean="0"/>
              <a:t> in epithelium adjacent to ulcerated lesion &amp; in the C/T</a:t>
            </a:r>
          </a:p>
          <a:p>
            <a:pPr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Smears from the lesion –scattered bacteria (spirochetes &amp; </a:t>
            </a:r>
            <a:r>
              <a:rPr lang="en-US" dirty="0" err="1" smtClean="0"/>
              <a:t>fusiform</a:t>
            </a:r>
            <a:r>
              <a:rPr lang="en-US" dirty="0" smtClean="0"/>
              <a:t> bacilli), desquamated epithelial cells&amp; few PMNs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Histopathology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Microscopically NUG lesions are nonspecific acute </a:t>
            </a:r>
            <a:r>
              <a:rPr lang="en-US" dirty="0" err="1" smtClean="0"/>
              <a:t>necrotising</a:t>
            </a:r>
            <a:r>
              <a:rPr lang="en-US" dirty="0" smtClean="0"/>
              <a:t> inflammation of gingival margin involving both the stratified </a:t>
            </a:r>
            <a:r>
              <a:rPr lang="en-US" dirty="0" err="1" smtClean="0"/>
              <a:t>squamous</a:t>
            </a:r>
            <a:r>
              <a:rPr lang="en-US" dirty="0" smtClean="0"/>
              <a:t> epithelium &amp;  the underlying C/T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John\Downloads\Documents\Bluetooth Exchange Folder\IMG_20140411_06375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56883" y="1752600"/>
            <a:ext cx="4587117" cy="388619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Epithelium </a:t>
            </a:r>
          </a:p>
          <a:p>
            <a:pPr>
              <a:buNone/>
            </a:pPr>
            <a:r>
              <a:rPr lang="en-US" dirty="0" smtClean="0"/>
              <a:t>- Surface epithelium destroyed &amp; replaced by </a:t>
            </a:r>
            <a:r>
              <a:rPr lang="en-US" b="1" dirty="0" smtClean="0"/>
              <a:t>meshwork of fibrin, necrotic epithelial cells, PMNS and various types of microorganisms</a:t>
            </a:r>
          </a:p>
          <a:p>
            <a:pPr>
              <a:buNone/>
            </a:pPr>
            <a:endParaRPr lang="en-US" dirty="0" smtClean="0"/>
          </a:p>
          <a:p>
            <a:pPr>
              <a:buFontTx/>
              <a:buChar char="-"/>
            </a:pPr>
            <a:r>
              <a:rPr lang="en-US" dirty="0" smtClean="0"/>
              <a:t>Epithelium at immediate border of </a:t>
            </a:r>
            <a:r>
              <a:rPr lang="en-US" dirty="0" err="1" smtClean="0"/>
              <a:t>psuedomembrane</a:t>
            </a:r>
            <a:r>
              <a:rPr lang="en-US" dirty="0" smtClean="0"/>
              <a:t>- </a:t>
            </a:r>
          </a:p>
          <a:p>
            <a:pPr marL="109728" indent="0">
              <a:buNone/>
            </a:pPr>
            <a:r>
              <a:rPr lang="en-US" dirty="0"/>
              <a:t> </a:t>
            </a:r>
            <a:r>
              <a:rPr lang="en-US" dirty="0" smtClean="0"/>
              <a:t>  edematous</a:t>
            </a:r>
          </a:p>
          <a:p>
            <a:pPr>
              <a:buNone/>
            </a:pPr>
            <a:r>
              <a:rPr lang="en-US" dirty="0"/>
              <a:t> </a:t>
            </a:r>
            <a:r>
              <a:rPr lang="en-US" dirty="0" smtClean="0"/>
              <a:t>  individual cells – </a:t>
            </a:r>
            <a:r>
              <a:rPr lang="en-US" dirty="0" err="1" smtClean="0"/>
              <a:t>hydropic</a:t>
            </a:r>
            <a:r>
              <a:rPr lang="en-US" dirty="0" smtClean="0"/>
              <a:t> degeneration</a:t>
            </a:r>
          </a:p>
          <a:p>
            <a:pPr>
              <a:buNone/>
            </a:pPr>
            <a:r>
              <a:rPr lang="en-US" dirty="0"/>
              <a:t> </a:t>
            </a:r>
            <a:r>
              <a:rPr lang="en-US" dirty="0" smtClean="0"/>
              <a:t>  infiltration of PMNs in intercellular space</a:t>
            </a:r>
          </a:p>
          <a:p>
            <a:pPr>
              <a:buNone/>
            </a:pPr>
            <a:r>
              <a:rPr lang="en-US" dirty="0" smtClean="0"/>
              <a:t>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NECROTISING ULCERATIVE GINGIVITIS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Microbial disease of gingiva in the context of impaired host response</a:t>
            </a:r>
          </a:p>
          <a:p>
            <a:r>
              <a:rPr lang="en-US" dirty="0" smtClean="0"/>
              <a:t>Characterized by death &amp; sloughing of gingival tissue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Underlying C/T</a:t>
            </a:r>
          </a:p>
          <a:p>
            <a:pPr>
              <a:buNone/>
            </a:pPr>
            <a:r>
              <a:rPr lang="en-US" dirty="0" smtClean="0"/>
              <a:t>- Hyperemic, numerous engorged capillaries, dense infiltration of PMNs (</a:t>
            </a:r>
            <a:r>
              <a:rPr lang="en-US" b="1" dirty="0" smtClean="0"/>
              <a:t>clinically LGE</a:t>
            </a:r>
            <a:r>
              <a:rPr lang="en-US" dirty="0" smtClean="0"/>
              <a:t>)</a:t>
            </a:r>
          </a:p>
          <a:p>
            <a:pPr>
              <a:buFontTx/>
              <a:buChar char="-"/>
            </a:pPr>
            <a:r>
              <a:rPr lang="en-US" dirty="0" smtClean="0"/>
              <a:t>Numerous plasma cells in the periphery area of chronic gingivitis on which acute lesion superimposed.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Epithelium &amp; C/T alterations decrease as distance from necrotic gingival margin increases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Diagnosis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Clinical findings- gingival pain, ulceration &amp; bleeding</a:t>
            </a:r>
          </a:p>
          <a:p>
            <a:r>
              <a:rPr lang="en-US" dirty="0" smtClean="0"/>
              <a:t>Bacterial smear for differentiation from other specific infections of oral cavity</a:t>
            </a:r>
          </a:p>
          <a:p>
            <a:r>
              <a:rPr lang="en-US" dirty="0" smtClean="0"/>
              <a:t>Microscopic examination of biopsy differentiate from specific </a:t>
            </a:r>
            <a:r>
              <a:rPr lang="en-US" dirty="0" err="1" smtClean="0"/>
              <a:t>infn</a:t>
            </a:r>
            <a:r>
              <a:rPr lang="en-US" dirty="0" smtClean="0"/>
              <a:t> like TB, </a:t>
            </a:r>
            <a:r>
              <a:rPr lang="en-US" dirty="0" err="1" smtClean="0"/>
              <a:t>Neoplastic</a:t>
            </a:r>
            <a:r>
              <a:rPr lang="en-US" dirty="0" smtClean="0"/>
              <a:t> disease 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Differential diagnosis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Herpetic </a:t>
            </a:r>
            <a:r>
              <a:rPr lang="en-US" dirty="0" err="1" smtClean="0"/>
              <a:t>gingivostomatitis</a:t>
            </a:r>
            <a:endParaRPr lang="en-US" dirty="0" smtClean="0"/>
          </a:p>
          <a:p>
            <a:r>
              <a:rPr lang="en-US" dirty="0" smtClean="0"/>
              <a:t>Chronic Periodontitis</a:t>
            </a:r>
          </a:p>
          <a:p>
            <a:r>
              <a:rPr lang="en-US" dirty="0" err="1" smtClean="0"/>
              <a:t>Desqamative</a:t>
            </a:r>
            <a:r>
              <a:rPr lang="en-US" dirty="0" smtClean="0"/>
              <a:t> Gingivitis</a:t>
            </a:r>
          </a:p>
          <a:p>
            <a:r>
              <a:rPr lang="en-US" dirty="0" smtClean="0"/>
              <a:t>Streptococcal </a:t>
            </a:r>
            <a:r>
              <a:rPr lang="en-US" dirty="0" err="1" smtClean="0"/>
              <a:t>gingivostomatitis</a:t>
            </a:r>
            <a:endParaRPr lang="en-US" dirty="0" smtClean="0"/>
          </a:p>
          <a:p>
            <a:r>
              <a:rPr lang="en-US" dirty="0" err="1" smtClean="0"/>
              <a:t>Diptheria</a:t>
            </a:r>
            <a:endParaRPr lang="en-US" dirty="0" smtClean="0"/>
          </a:p>
          <a:p>
            <a:r>
              <a:rPr lang="en-US" dirty="0" smtClean="0"/>
              <a:t>Syphilis</a:t>
            </a:r>
          </a:p>
          <a:p>
            <a:r>
              <a:rPr lang="en-US" dirty="0" smtClean="0"/>
              <a:t>Tb</a:t>
            </a:r>
          </a:p>
          <a:p>
            <a:r>
              <a:rPr lang="en-US" dirty="0" err="1" smtClean="0"/>
              <a:t>Candidiasis</a:t>
            </a:r>
            <a:endParaRPr lang="en-US" dirty="0" smtClean="0"/>
          </a:p>
          <a:p>
            <a:r>
              <a:rPr lang="en-US" dirty="0" err="1" smtClean="0"/>
              <a:t>Agranulocytosis</a:t>
            </a:r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2811323"/>
              </p:ext>
            </p:extLst>
          </p:nvPr>
        </p:nvGraphicFramePr>
        <p:xfrm>
          <a:off x="304800" y="685800"/>
          <a:ext cx="8229600" cy="4958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NUG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Primary </a:t>
                      </a:r>
                      <a:r>
                        <a:rPr lang="en-US" dirty="0" err="1" smtClean="0"/>
                        <a:t>herpeticgivostomatitis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Etiology- interaction between</a:t>
                      </a:r>
                      <a:r>
                        <a:rPr lang="en-US" baseline="0" dirty="0" smtClean="0"/>
                        <a:t> host &amp; bacteria(</a:t>
                      </a:r>
                      <a:r>
                        <a:rPr lang="en-US" baseline="0" dirty="0" err="1" smtClean="0"/>
                        <a:t>fusospirochetes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Specific </a:t>
                      </a:r>
                      <a:r>
                        <a:rPr lang="en-US" b="1" dirty="0" smtClean="0"/>
                        <a:t>Viral etiology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Necrotising</a:t>
                      </a:r>
                      <a:r>
                        <a:rPr lang="en-US" dirty="0" smtClean="0"/>
                        <a:t> condition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Diffuse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erythema</a:t>
                      </a:r>
                      <a:r>
                        <a:rPr lang="en-US" baseline="0" dirty="0" smtClean="0"/>
                        <a:t> &amp; </a:t>
                      </a:r>
                      <a:r>
                        <a:rPr lang="en-US" b="1" baseline="0" dirty="0" smtClean="0"/>
                        <a:t>vesicular eruption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Punched out gingival margin, </a:t>
                      </a:r>
                      <a:r>
                        <a:rPr lang="en-US" dirty="0" err="1" smtClean="0"/>
                        <a:t>pseudomembrane</a:t>
                      </a:r>
                      <a:r>
                        <a:rPr lang="en-US" dirty="0" smtClean="0"/>
                        <a:t> that peels off &amp; leaves</a:t>
                      </a:r>
                      <a:r>
                        <a:rPr lang="en-US" baseline="0" dirty="0" smtClean="0"/>
                        <a:t> raw areas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Vesicles rupture &amp; leave slightly depressed oval / spherical ulcer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Marginal gingiva affected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Diffuse involvement of gingiva may include </a:t>
                      </a:r>
                      <a:r>
                        <a:rPr lang="en-US" dirty="0" err="1" smtClean="0"/>
                        <a:t>buccal</a:t>
                      </a:r>
                      <a:r>
                        <a:rPr lang="en-US" dirty="0" smtClean="0"/>
                        <a:t> mucosa &amp; lips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Uncommon in</a:t>
                      </a:r>
                      <a:r>
                        <a:rPr lang="en-US" baseline="0" dirty="0" smtClean="0"/>
                        <a:t> children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More</a:t>
                      </a:r>
                      <a:r>
                        <a:rPr lang="en-US" baseline="0" dirty="0" smtClean="0"/>
                        <a:t> frequently in children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definite duration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7-10 days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 demonstrated  immunity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Acute</a:t>
                      </a:r>
                      <a:r>
                        <a:rPr lang="en-US" baseline="0" dirty="0" smtClean="0"/>
                        <a:t> episode results in some degree of immunity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Contagion not</a:t>
                      </a:r>
                      <a:r>
                        <a:rPr lang="en-US" baseline="0" dirty="0" smtClean="0"/>
                        <a:t> demonstrated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Contagion 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2309455"/>
              </p:ext>
            </p:extLst>
          </p:nvPr>
        </p:nvGraphicFramePr>
        <p:xfrm>
          <a:off x="152400" y="533400"/>
          <a:ext cx="8991600" cy="632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7900"/>
                <a:gridCol w="2247900"/>
                <a:gridCol w="2247900"/>
                <a:gridCol w="22479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CP</a:t>
                      </a:r>
                      <a:endParaRPr lang="en-US" dirty="0"/>
                    </a:p>
                  </a:txBody>
                  <a:tcPr/>
                </a:tc>
              </a:tr>
              <a:tr h="1188720">
                <a:tc>
                  <a:txBody>
                    <a:bodyPr/>
                    <a:lstStyle/>
                    <a:p>
                      <a:r>
                        <a:rPr lang="en-US" dirty="0" smtClean="0"/>
                        <a:t>Bacterial smear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Fusospirochetal</a:t>
                      </a:r>
                      <a:r>
                        <a:rPr lang="en-US" dirty="0" smtClean="0"/>
                        <a:t> complex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Epithelial cells, few bacterial forms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Variable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involvement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Marginal</a:t>
                      </a:r>
                      <a:r>
                        <a:rPr lang="en-US" baseline="0" dirty="0" smtClean="0"/>
                        <a:t> gingiva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Diffuse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History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Acute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Chronic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Chronic </a:t>
                      </a:r>
                      <a:endParaRPr lang="en-US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dirty="0" smtClean="0"/>
                        <a:t>Pain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Painful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+/-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Painless if uncomplicated</a:t>
                      </a:r>
                      <a:endParaRPr lang="en-US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dirty="0" smtClean="0"/>
                        <a:t>Epithelium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pseudomembrane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Patchy desquamation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Purulent material from pockets</a:t>
                      </a:r>
                      <a:endParaRPr lang="en-US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rPr lang="en-US" dirty="0" smtClean="0"/>
                        <a:t>Necrotic lesions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Papillary &amp; marginal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Papillae</a:t>
                      </a:r>
                      <a:r>
                        <a:rPr lang="en-US" baseline="0" dirty="0" smtClean="0"/>
                        <a:t> don’t undergo necrosis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Papillae</a:t>
                      </a:r>
                      <a:r>
                        <a:rPr lang="en-US" baseline="0" dirty="0" smtClean="0"/>
                        <a:t> don’t undergo necrosis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1188720">
                <a:tc>
                  <a:txBody>
                    <a:bodyPr/>
                    <a:lstStyle/>
                    <a:p>
                      <a:r>
                        <a:rPr lang="en-US" dirty="0" smtClean="0"/>
                        <a:t>prevalence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Both genders occasionally children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Mostly women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Both genders occasionally children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dirty="0" smtClean="0"/>
                        <a:t>Odor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 strikingly fetid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9471514"/>
              </p:ext>
            </p:extLst>
          </p:nvPr>
        </p:nvGraphicFramePr>
        <p:xfrm>
          <a:off x="304800" y="762000"/>
          <a:ext cx="8229600" cy="559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Diptheria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Secondary</a:t>
                      </a:r>
                      <a:r>
                        <a:rPr lang="en-US" baseline="0" dirty="0" smtClean="0"/>
                        <a:t>  stage of syphilis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Etiology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Host &amp; </a:t>
                      </a:r>
                      <a:r>
                        <a:rPr lang="en-US" dirty="0" err="1" smtClean="0"/>
                        <a:t>fusospirochetes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Corynebacterium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diptheriae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Treponema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pallidum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Involvement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Marginal</a:t>
                      </a:r>
                      <a:r>
                        <a:rPr lang="en-US" baseline="0" dirty="0" smtClean="0"/>
                        <a:t> gingiva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Throat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fauces</a:t>
                      </a:r>
                      <a:r>
                        <a:rPr lang="en-US" baseline="0" dirty="0" smtClean="0"/>
                        <a:t> &amp; tonsils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Any part of mouth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Membrane removal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Easy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difficult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 detachable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Pain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Less painful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Minimal</a:t>
                      </a:r>
                      <a:r>
                        <a:rPr lang="en-US" baseline="0" dirty="0" smtClean="0"/>
                        <a:t> pain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Serologic</a:t>
                      </a:r>
                      <a:r>
                        <a:rPr lang="en-US" baseline="0" dirty="0" smtClean="0"/>
                        <a:t> findings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normal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abnormal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Immunity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 conferred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Conferred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Not conferred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Contagion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Contagion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Only direct</a:t>
                      </a:r>
                      <a:r>
                        <a:rPr lang="en-US" baseline="0" dirty="0" smtClean="0"/>
                        <a:t> contact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Antibiotic therapy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Relieves symptoms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Minimal effect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Excellent</a:t>
                      </a:r>
                      <a:r>
                        <a:rPr lang="en-US" baseline="0" dirty="0" smtClean="0"/>
                        <a:t> results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Clinical course classification by Horning and Cohen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Stage 1: necrosis of tip of papilla</a:t>
            </a:r>
          </a:p>
          <a:p>
            <a:r>
              <a:rPr lang="en-US" dirty="0" smtClean="0"/>
              <a:t>Stage 2: entire papilla</a:t>
            </a:r>
          </a:p>
          <a:p>
            <a:r>
              <a:rPr lang="en-US" dirty="0" smtClean="0"/>
              <a:t>Stage 3: extending to gingival margin</a:t>
            </a:r>
          </a:p>
          <a:p>
            <a:r>
              <a:rPr lang="en-US" dirty="0" smtClean="0"/>
              <a:t>Stage 4: attached gingiva</a:t>
            </a:r>
          </a:p>
          <a:p>
            <a:r>
              <a:rPr lang="en-US" dirty="0" smtClean="0"/>
              <a:t>Stage 5: </a:t>
            </a:r>
            <a:r>
              <a:rPr lang="en-US" dirty="0" err="1" smtClean="0"/>
              <a:t>buccal</a:t>
            </a:r>
            <a:r>
              <a:rPr lang="en-US" dirty="0" smtClean="0"/>
              <a:t> or labial mucosa</a:t>
            </a:r>
          </a:p>
          <a:p>
            <a:r>
              <a:rPr lang="en-US" dirty="0" smtClean="0"/>
              <a:t>Stage 6: exposing alveolar bone</a:t>
            </a:r>
          </a:p>
          <a:p>
            <a:r>
              <a:rPr lang="en-US" dirty="0" smtClean="0"/>
              <a:t>Stage 7: perforating skin of cheek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Treatment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624078" indent="-514350">
              <a:buNone/>
            </a:pPr>
            <a:r>
              <a:rPr lang="en-US" dirty="0" smtClean="0"/>
              <a:t>Aims at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 smtClean="0"/>
              <a:t>Alleviation of the acute inflammation by reducing the microbial load  and removal of necrotic tissue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 smtClean="0"/>
              <a:t>Treatment of the chronic disease underlying acute involvement or elsewhere in oral cavity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 smtClean="0"/>
              <a:t>Alleviation of </a:t>
            </a:r>
            <a:r>
              <a:rPr lang="en-US" dirty="0" err="1" smtClean="0"/>
              <a:t>generalised</a:t>
            </a:r>
            <a:r>
              <a:rPr lang="en-US" dirty="0" smtClean="0"/>
              <a:t> symptoms </a:t>
            </a:r>
            <a:r>
              <a:rPr lang="en-US" dirty="0" err="1" smtClean="0"/>
              <a:t>e.g</a:t>
            </a:r>
            <a:r>
              <a:rPr lang="en-US" dirty="0" smtClean="0"/>
              <a:t> fever , malaise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 smtClean="0"/>
              <a:t>Correction of systemic conditions or factors that contribute to the initiation or progression of gingival changes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visit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 history and examination- probing contraindicated</a:t>
            </a:r>
          </a:p>
          <a:p>
            <a:r>
              <a:rPr lang="en-US" dirty="0" smtClean="0"/>
              <a:t>Goal of initial therapy- reduce microbial load and remove necrotic tissue to the degree that repair and regeneration of normal tissue barriers are reestablished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Treatment confined to acutely involved areas</a:t>
            </a:r>
          </a:p>
          <a:p>
            <a:r>
              <a:rPr lang="en-US" dirty="0" smtClean="0"/>
              <a:t>Isolated with cotton rolls –dried- topical anesthetic applied – 2-3 minutes- area gently swabbed with moistened cotton pellet to remove </a:t>
            </a:r>
            <a:r>
              <a:rPr lang="en-US" dirty="0" err="1" smtClean="0"/>
              <a:t>pseudomembrane</a:t>
            </a:r>
            <a:r>
              <a:rPr lang="en-US" dirty="0" smtClean="0"/>
              <a:t>  and nonattached surface debris</a:t>
            </a:r>
          </a:p>
          <a:p>
            <a:r>
              <a:rPr lang="en-US" dirty="0" smtClean="0"/>
              <a:t>Bleeding maybe profuse</a:t>
            </a:r>
          </a:p>
          <a:p>
            <a:r>
              <a:rPr lang="en-US" dirty="0" smtClean="0"/>
              <a:t>Each pellet in small area then discarded</a:t>
            </a:r>
          </a:p>
          <a:p>
            <a:r>
              <a:rPr lang="en-US" dirty="0" smtClean="0"/>
              <a:t>Cleansed with warm water</a:t>
            </a:r>
          </a:p>
          <a:p>
            <a:r>
              <a:rPr lang="en-US" dirty="0" err="1" smtClean="0"/>
              <a:t>Supragingival</a:t>
            </a:r>
            <a:r>
              <a:rPr lang="en-US" dirty="0" smtClean="0"/>
              <a:t> scaling – ultrasonic- painless, </a:t>
            </a:r>
            <a:r>
              <a:rPr lang="en-US" dirty="0" err="1" smtClean="0"/>
              <a:t>cavitation</a:t>
            </a:r>
            <a:r>
              <a:rPr lang="en-US" dirty="0" smtClean="0"/>
              <a:t> and water jet aid in </a:t>
            </a:r>
            <a:r>
              <a:rPr lang="en-US" dirty="0" err="1" smtClean="0"/>
              <a:t>lavage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Etiology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 smtClean="0"/>
              <a:t>Bacteria</a:t>
            </a:r>
          </a:p>
          <a:p>
            <a:r>
              <a:rPr lang="en-US" sz="3200" b="1" dirty="0" smtClean="0"/>
              <a:t>Host response </a:t>
            </a:r>
          </a:p>
          <a:p>
            <a:pPr marL="109728" indent="0">
              <a:buNone/>
            </a:pPr>
            <a:r>
              <a:rPr lang="en-US" dirty="0" smtClean="0"/>
              <a:t>- Psychosomatic factors</a:t>
            </a:r>
          </a:p>
          <a:p>
            <a:endParaRPr lang="en-US" dirty="0" smtClean="0"/>
          </a:p>
          <a:p>
            <a:pPr marL="109728" indent="0">
              <a:buNone/>
            </a:pPr>
            <a:r>
              <a:rPr lang="en-US" sz="3200" i="1" dirty="0" smtClean="0"/>
              <a:t>Predisposing Factors</a:t>
            </a:r>
          </a:p>
          <a:p>
            <a:r>
              <a:rPr lang="en-US" dirty="0" smtClean="0"/>
              <a:t>Local </a:t>
            </a:r>
          </a:p>
          <a:p>
            <a:r>
              <a:rPr lang="en-US" dirty="0" smtClean="0"/>
              <a:t>Systemic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Subgingival scaling, periodontal surgery, extractions – postponed to symptom free state(4 weeks)</a:t>
            </a:r>
          </a:p>
          <a:p>
            <a:r>
              <a:rPr lang="en-US" dirty="0" smtClean="0"/>
              <a:t>Moderate or severe NUG (</a:t>
            </a:r>
            <a:r>
              <a:rPr lang="en-US" dirty="0" err="1" smtClean="0"/>
              <a:t>localised</a:t>
            </a:r>
            <a:r>
              <a:rPr lang="en-US" dirty="0" smtClean="0"/>
              <a:t> </a:t>
            </a:r>
            <a:r>
              <a:rPr lang="en-US" dirty="0" err="1" smtClean="0"/>
              <a:t>lymphadenopathy</a:t>
            </a:r>
            <a:r>
              <a:rPr lang="en-US" dirty="0" smtClean="0"/>
              <a:t> or other systemic symptoms)- antibiotics</a:t>
            </a:r>
            <a:br>
              <a:rPr lang="en-US" dirty="0" smtClean="0"/>
            </a:br>
            <a:r>
              <a:rPr lang="en-US" dirty="0" smtClean="0"/>
              <a:t>amoxicillin 500mg </a:t>
            </a:r>
            <a:r>
              <a:rPr lang="en-US" dirty="0" err="1" smtClean="0"/>
              <a:t>qid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Sensitive- erythromycin 500mg </a:t>
            </a:r>
            <a:r>
              <a:rPr lang="en-US" dirty="0" err="1" smtClean="0"/>
              <a:t>qid</a:t>
            </a:r>
            <a:r>
              <a:rPr lang="en-US" dirty="0" smtClean="0"/>
              <a:t> or </a:t>
            </a:r>
          </a:p>
          <a:p>
            <a:pPr>
              <a:buNone/>
            </a:pPr>
            <a:r>
              <a:rPr lang="en-US" dirty="0" err="1" smtClean="0"/>
              <a:t>Metronidazole</a:t>
            </a:r>
            <a:r>
              <a:rPr lang="en-US" dirty="0" smtClean="0"/>
              <a:t> 500mg </a:t>
            </a:r>
            <a:r>
              <a:rPr lang="en-US" dirty="0" err="1" smtClean="0"/>
              <a:t>bd</a:t>
            </a:r>
            <a:endParaRPr lang="en-US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Instructions to patient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Avoid tobacco, alcohol, </a:t>
            </a:r>
          </a:p>
          <a:p>
            <a:r>
              <a:rPr lang="en-US" dirty="0" smtClean="0"/>
              <a:t>Rinse with a glass of equal mixture of 3% H2O2 and warm water every 2 hrs and/or twice  daily with 0.12% CHX </a:t>
            </a:r>
          </a:p>
          <a:p>
            <a:r>
              <a:rPr lang="en-US" dirty="0" smtClean="0"/>
              <a:t>Get adequate rest</a:t>
            </a:r>
          </a:p>
          <a:p>
            <a:r>
              <a:rPr lang="en-US" dirty="0" smtClean="0"/>
              <a:t>Confine </a:t>
            </a:r>
            <a:r>
              <a:rPr lang="en-US" dirty="0" err="1" smtClean="0"/>
              <a:t>toothbrushing</a:t>
            </a:r>
            <a:r>
              <a:rPr lang="en-US" dirty="0" smtClean="0"/>
              <a:t> to removal of surface debris with a bland </a:t>
            </a:r>
            <a:r>
              <a:rPr lang="en-US" dirty="0" err="1" smtClean="0"/>
              <a:t>dentrifice</a:t>
            </a:r>
            <a:r>
              <a:rPr lang="en-US" dirty="0" smtClean="0"/>
              <a:t> and an </a:t>
            </a:r>
            <a:r>
              <a:rPr lang="en-US" dirty="0" err="1" smtClean="0"/>
              <a:t>ultrasoft</a:t>
            </a:r>
            <a:r>
              <a:rPr lang="en-US" dirty="0" smtClean="0"/>
              <a:t> brush</a:t>
            </a:r>
          </a:p>
          <a:p>
            <a:r>
              <a:rPr lang="en-US" dirty="0" smtClean="0"/>
              <a:t>Analgesic for pain relief</a:t>
            </a:r>
          </a:p>
          <a:p>
            <a:r>
              <a:rPr lang="en-US" dirty="0" smtClean="0"/>
              <a:t>Systemic complications- antibiotics, symptomatic therapy and bed rest</a:t>
            </a:r>
          </a:p>
          <a:p>
            <a:r>
              <a:rPr lang="en-US" dirty="0" smtClean="0"/>
              <a:t>Recall essential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visit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1-2 days after first visit</a:t>
            </a:r>
          </a:p>
          <a:p>
            <a:r>
              <a:rPr lang="en-US" dirty="0" smtClean="0"/>
              <a:t>Evaluate for amelioration of s/s</a:t>
            </a:r>
          </a:p>
          <a:p>
            <a:r>
              <a:rPr lang="en-US" dirty="0" err="1" smtClean="0"/>
              <a:t>Supragingival</a:t>
            </a:r>
            <a:r>
              <a:rPr lang="en-US" dirty="0" smtClean="0"/>
              <a:t> scaling  </a:t>
            </a:r>
          </a:p>
          <a:p>
            <a:r>
              <a:rPr lang="en-US" dirty="0" smtClean="0"/>
              <a:t>Instructions to patient like before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visit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Approx 5 days after first visit</a:t>
            </a:r>
          </a:p>
          <a:p>
            <a:r>
              <a:rPr lang="en-US" dirty="0" smtClean="0"/>
              <a:t>Patient symptom free</a:t>
            </a:r>
          </a:p>
          <a:p>
            <a:r>
              <a:rPr lang="en-US" dirty="0" smtClean="0"/>
              <a:t>OHI, diet and habit-cessation counseling</a:t>
            </a:r>
          </a:p>
          <a:p>
            <a:r>
              <a:rPr lang="en-US" dirty="0" smtClean="0"/>
              <a:t>H2O2 rinse stopped CHX rinse continued for 2-3weeks</a:t>
            </a:r>
          </a:p>
          <a:p>
            <a:r>
              <a:rPr lang="en-US" dirty="0" smtClean="0"/>
              <a:t>SRP</a:t>
            </a:r>
          </a:p>
          <a:p>
            <a:r>
              <a:rPr lang="en-US" dirty="0" err="1" smtClean="0"/>
              <a:t>Appts</a:t>
            </a:r>
            <a:r>
              <a:rPr lang="en-US" dirty="0" smtClean="0"/>
              <a:t> for treatment of chronic gingivitis, chronic periodontitis and removal of local irritants</a:t>
            </a:r>
          </a:p>
          <a:p>
            <a:r>
              <a:rPr lang="en-US" dirty="0" smtClean="0"/>
              <a:t>Reevaluation after 1 month for compliance to OHI, nutrition &amp; psychosocial factors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Gingival changes with healing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Removal of </a:t>
            </a:r>
            <a:r>
              <a:rPr lang="en-US" dirty="0" err="1" smtClean="0"/>
              <a:t>pseudomembrane</a:t>
            </a:r>
            <a:r>
              <a:rPr lang="en-US" dirty="0" smtClean="0"/>
              <a:t> exposes underlying red , hemorrhagic, crater-like depressions in the gingiva</a:t>
            </a:r>
          </a:p>
          <a:p>
            <a:r>
              <a:rPr lang="en-US" dirty="0" smtClean="0"/>
              <a:t>Next stage- bulk and redness of crater margins reduced – </a:t>
            </a:r>
            <a:r>
              <a:rPr lang="en-US" dirty="0" err="1" smtClean="0"/>
              <a:t>reepithelialization</a:t>
            </a:r>
            <a:endParaRPr lang="en-US" dirty="0" smtClean="0"/>
          </a:p>
          <a:p>
            <a:r>
              <a:rPr lang="en-US" dirty="0" smtClean="0"/>
              <a:t>Reestablishment of normal barrier function of </a:t>
            </a:r>
            <a:r>
              <a:rPr lang="en-US" dirty="0" err="1" smtClean="0"/>
              <a:t>of</a:t>
            </a:r>
            <a:r>
              <a:rPr lang="en-US" dirty="0" smtClean="0"/>
              <a:t> epithelium- </a:t>
            </a:r>
            <a:r>
              <a:rPr lang="en-US" dirty="0" err="1" smtClean="0"/>
              <a:t>keratinization</a:t>
            </a:r>
            <a:r>
              <a:rPr lang="en-US" dirty="0" smtClean="0"/>
              <a:t>  &amp; reduced inflammation</a:t>
            </a:r>
          </a:p>
          <a:p>
            <a:r>
              <a:rPr lang="en-US" dirty="0" smtClean="0"/>
              <a:t>Final stage – all features of healthy gingiva restored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Additional treatment considerations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Contouring  of gingiva</a:t>
            </a:r>
          </a:p>
          <a:p>
            <a:r>
              <a:rPr lang="en-US" dirty="0" smtClean="0"/>
              <a:t>Systemic antibiotics  and topical antimicrobials</a:t>
            </a:r>
          </a:p>
          <a:p>
            <a:r>
              <a:rPr lang="en-US" dirty="0" smtClean="0"/>
              <a:t>Supportive systemic treatment</a:t>
            </a:r>
          </a:p>
          <a:p>
            <a:r>
              <a:rPr lang="en-US" dirty="0" smtClean="0"/>
              <a:t>Nutritional supplements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Persistent or recurrent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Reassessment of D/D</a:t>
            </a:r>
          </a:p>
          <a:p>
            <a:r>
              <a:rPr lang="en-US" dirty="0" smtClean="0"/>
              <a:t>Underlying systemic disease causing </a:t>
            </a:r>
            <a:r>
              <a:rPr lang="en-US" dirty="0" err="1" smtClean="0"/>
              <a:t>immunosuppression</a:t>
            </a:r>
            <a:endParaRPr lang="en-US" dirty="0" smtClean="0"/>
          </a:p>
          <a:p>
            <a:r>
              <a:rPr lang="en-US" dirty="0" smtClean="0"/>
              <a:t>Inadequate local therapy</a:t>
            </a:r>
          </a:p>
          <a:p>
            <a:r>
              <a:rPr lang="en-US" dirty="0" smtClean="0"/>
              <a:t>Inadequate compliance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herpetic </a:t>
            </a:r>
            <a:r>
              <a:rPr lang="en-US" dirty="0" err="1" smtClean="0"/>
              <a:t>gingivostomatitis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Infection of oral cavity</a:t>
            </a:r>
          </a:p>
          <a:p>
            <a:r>
              <a:rPr lang="en-US" dirty="0" smtClean="0"/>
              <a:t>HSV-I</a:t>
            </a:r>
          </a:p>
          <a:p>
            <a:r>
              <a:rPr lang="en-US" dirty="0" smtClean="0"/>
              <a:t>Infants &amp; children &lt;6yrs also in adolescents &amp; adults</a:t>
            </a:r>
          </a:p>
          <a:p>
            <a:r>
              <a:rPr lang="en-US" dirty="0" smtClean="0"/>
              <a:t>Male= female</a:t>
            </a:r>
          </a:p>
          <a:p>
            <a:r>
              <a:rPr lang="en-US" dirty="0" smtClean="0">
                <a:latin typeface="Calibri"/>
              </a:rPr>
              <a:t>History – as a result of acute infection by HSV and has an acute onset</a:t>
            </a:r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As part of primary </a:t>
            </a:r>
            <a:r>
              <a:rPr lang="en-US" dirty="0" err="1" smtClean="0"/>
              <a:t>infn</a:t>
            </a:r>
            <a:r>
              <a:rPr lang="en-US" dirty="0" smtClean="0"/>
              <a:t> ascends through sensory &amp; autonomous nervous system and persists as latent HSV in neuronal ganglia</a:t>
            </a:r>
          </a:p>
          <a:p>
            <a:endParaRPr lang="en-US" dirty="0" smtClean="0"/>
          </a:p>
          <a:p>
            <a:r>
              <a:rPr lang="en-US" dirty="0" smtClean="0"/>
              <a:t>Secondary manifestations due to stimuli- sunlight, trauma, fever, and stress</a:t>
            </a:r>
          </a:p>
          <a:p>
            <a:endParaRPr lang="en-US" dirty="0" smtClean="0"/>
          </a:p>
          <a:p>
            <a:r>
              <a:rPr lang="en-US" dirty="0" smtClean="0"/>
              <a:t>Includes – herpes </a:t>
            </a:r>
            <a:r>
              <a:rPr lang="en-US" dirty="0" err="1" smtClean="0"/>
              <a:t>labialis</a:t>
            </a:r>
            <a:r>
              <a:rPr lang="en-US" dirty="0" smtClean="0"/>
              <a:t>, ocular herpes and herpetic </a:t>
            </a:r>
            <a:r>
              <a:rPr lang="en-US" dirty="0" err="1" smtClean="0"/>
              <a:t>encephelitis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Post dental treatment herpes </a:t>
            </a:r>
            <a:r>
              <a:rPr lang="en-US" dirty="0" err="1" smtClean="0"/>
              <a:t>labialis</a:t>
            </a:r>
            <a:r>
              <a:rPr lang="en-US" dirty="0" smtClean="0"/>
              <a:t> as pain away from site of treatment after 2-4 days. Characteristic vesicles present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Clinical features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of bacteria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Plaut</a:t>
            </a:r>
            <a:r>
              <a:rPr lang="en-US" dirty="0" smtClean="0"/>
              <a:t> &amp; Vincent – </a:t>
            </a:r>
            <a:r>
              <a:rPr lang="en-US" dirty="0" err="1" smtClean="0"/>
              <a:t>fusiform</a:t>
            </a:r>
            <a:r>
              <a:rPr lang="en-US" dirty="0" smtClean="0"/>
              <a:t> bacilli &amp; spirochetes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Oral signs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smtClean="0"/>
              <a:t>Diffuse </a:t>
            </a:r>
            <a:r>
              <a:rPr lang="en-US" b="1" dirty="0" err="1" smtClean="0"/>
              <a:t>erythematous</a:t>
            </a:r>
            <a:r>
              <a:rPr lang="en-US" b="1" dirty="0" smtClean="0"/>
              <a:t> shiny involvement of the gingiva and adjacent oral mucosa with varying degrees of edema and gingival bleeding</a:t>
            </a:r>
          </a:p>
          <a:p>
            <a:endParaRPr lang="en-US" b="1" dirty="0" smtClean="0"/>
          </a:p>
          <a:p>
            <a:r>
              <a:rPr lang="en-US" dirty="0" smtClean="0"/>
              <a:t>Initial stage-discrete, spherical  gray vesicles may occur on gingiva, labial and </a:t>
            </a:r>
            <a:r>
              <a:rPr lang="en-US" dirty="0" err="1" smtClean="0"/>
              <a:t>buccal</a:t>
            </a:r>
            <a:r>
              <a:rPr lang="en-US" dirty="0" smtClean="0"/>
              <a:t> mucosa, soft palate, pharynx, sublingual mucosa and tongue</a:t>
            </a:r>
          </a:p>
          <a:p>
            <a:endParaRPr lang="en-US" dirty="0" smtClean="0"/>
          </a:p>
          <a:p>
            <a:r>
              <a:rPr lang="en-US" dirty="0" smtClean="0"/>
              <a:t>After 24 hrs- vesicles rupture and form painful, small ulcers with a red, elevated, </a:t>
            </a:r>
            <a:r>
              <a:rPr lang="en-US" dirty="0" err="1" smtClean="0"/>
              <a:t>halolike</a:t>
            </a:r>
            <a:r>
              <a:rPr lang="en-US" dirty="0" smtClean="0"/>
              <a:t> margin and a depressed , yellowish or grayish white central portion. These occur in widely separated areas or in clusters where confluence occurs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Primary forms-  vesicles +/-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Oral symptoms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Generalised</a:t>
            </a:r>
            <a:r>
              <a:rPr lang="en-US" dirty="0" smtClean="0"/>
              <a:t> soreness of oral cavity </a:t>
            </a:r>
            <a:r>
              <a:rPr lang="en-US" dirty="0" err="1" smtClean="0"/>
              <a:t>interfers</a:t>
            </a:r>
            <a:r>
              <a:rPr lang="en-US" dirty="0" smtClean="0"/>
              <a:t> with eating, drinking and oral hygiene</a:t>
            </a:r>
          </a:p>
          <a:p>
            <a:r>
              <a:rPr lang="en-US" dirty="0" smtClean="0"/>
              <a:t>Ruptured vesicles- focal sites of pain and sensitive to touch, thermal changes , food (fruit juices, action of coarse foods)</a:t>
            </a:r>
          </a:p>
          <a:p>
            <a:r>
              <a:rPr lang="en-US" dirty="0" smtClean="0"/>
              <a:t>Infants – irritability and refusal to take food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Extraoral</a:t>
            </a:r>
            <a:r>
              <a:rPr lang="en-US" dirty="0" smtClean="0"/>
              <a:t> and systemic signs and symptoms</a:t>
            </a:r>
          </a:p>
          <a:p>
            <a:pPr>
              <a:buNone/>
            </a:pPr>
            <a:r>
              <a:rPr lang="en-US" dirty="0" smtClean="0"/>
              <a:t>Cervical adenitis, fever 101-105</a:t>
            </a:r>
            <a:r>
              <a:rPr lang="en-US" dirty="0" smtClean="0">
                <a:latin typeface="Calibri"/>
              </a:rPr>
              <a:t>⁰F, </a:t>
            </a:r>
            <a:r>
              <a:rPr lang="en-US" dirty="0" err="1" smtClean="0">
                <a:latin typeface="Calibri"/>
              </a:rPr>
              <a:t>generalised</a:t>
            </a:r>
            <a:r>
              <a:rPr lang="en-US" dirty="0" smtClean="0">
                <a:latin typeface="Calibri"/>
              </a:rPr>
              <a:t> malaise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Histopathology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Virus targets epithelial cells – ballooning degeneration includes </a:t>
            </a:r>
            <a:r>
              <a:rPr lang="en-US" dirty="0" err="1" smtClean="0"/>
              <a:t>acantholysis</a:t>
            </a:r>
            <a:r>
              <a:rPr lang="en-US" dirty="0" smtClean="0"/>
              <a:t>, nuclear clearing and nuclear enlargement (</a:t>
            </a:r>
            <a:r>
              <a:rPr lang="en-US" dirty="0" err="1" smtClean="0"/>
              <a:t>Tzanck</a:t>
            </a:r>
            <a:r>
              <a:rPr lang="en-US" dirty="0" smtClean="0"/>
              <a:t>  cells)</a:t>
            </a:r>
          </a:p>
          <a:p>
            <a:r>
              <a:rPr lang="en-US" dirty="0" smtClean="0"/>
              <a:t>Infected cells fuse – multinucleated cells and intercellular edema- intraepithelial  vesicle formation</a:t>
            </a:r>
          </a:p>
          <a:p>
            <a:r>
              <a:rPr lang="en-US" dirty="0" smtClean="0"/>
              <a:t>Secondary inflammatory response with </a:t>
            </a:r>
            <a:r>
              <a:rPr lang="en-US" dirty="0" err="1" smtClean="0"/>
              <a:t>fibropurulent</a:t>
            </a:r>
            <a:r>
              <a:rPr lang="en-US" dirty="0" smtClean="0"/>
              <a:t> </a:t>
            </a:r>
            <a:r>
              <a:rPr lang="en-US" dirty="0" err="1" smtClean="0"/>
              <a:t>exudate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Diagnosis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</a:p>
          <a:p>
            <a:r>
              <a:rPr lang="en-US" dirty="0" smtClean="0"/>
              <a:t>C/F</a:t>
            </a:r>
          </a:p>
          <a:p>
            <a:r>
              <a:rPr lang="en-US" dirty="0" smtClean="0"/>
              <a:t> lab test- virus culture, immunologic tests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D/D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Erythema</a:t>
            </a:r>
            <a:r>
              <a:rPr lang="en-US" dirty="0" smtClean="0"/>
              <a:t> </a:t>
            </a:r>
            <a:r>
              <a:rPr lang="en-US" dirty="0" err="1" smtClean="0"/>
              <a:t>multiformae</a:t>
            </a:r>
            <a:r>
              <a:rPr lang="en-US" dirty="0" smtClean="0"/>
              <a:t> – </a:t>
            </a:r>
            <a:r>
              <a:rPr lang="en-US" dirty="0" err="1" smtClean="0"/>
              <a:t>mre</a:t>
            </a:r>
            <a:r>
              <a:rPr lang="en-US" dirty="0" smtClean="0"/>
              <a:t> extensive vesicle- </a:t>
            </a:r>
            <a:r>
              <a:rPr lang="en-US" dirty="0" err="1" smtClean="0"/>
              <a:t>pseudomembrane</a:t>
            </a:r>
            <a:r>
              <a:rPr lang="en-US" dirty="0" smtClean="0"/>
              <a:t> on rupture- tongue very involved – skin lesions- duration may prolong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Steven-Johnson </a:t>
            </a:r>
            <a:r>
              <a:rPr lang="en-US" dirty="0" err="1" smtClean="0"/>
              <a:t>sundrome</a:t>
            </a:r>
            <a:r>
              <a:rPr lang="en-US" dirty="0" smtClean="0"/>
              <a:t> – rare form of EM</a:t>
            </a:r>
          </a:p>
          <a:p>
            <a:pPr>
              <a:buNone/>
            </a:pPr>
            <a:r>
              <a:rPr lang="en-US" dirty="0" smtClean="0"/>
              <a:t>Vesicular hemorrhagic lesions –in oral cavity, ocular lesions and </a:t>
            </a:r>
            <a:r>
              <a:rPr lang="en-US" dirty="0" err="1" smtClean="0"/>
              <a:t>bullous</a:t>
            </a:r>
            <a:r>
              <a:rPr lang="en-US" dirty="0" smtClean="0"/>
              <a:t> skin lesions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err="1" smtClean="0"/>
              <a:t>Bullous</a:t>
            </a:r>
            <a:r>
              <a:rPr lang="en-US" dirty="0" smtClean="0"/>
              <a:t> lichen </a:t>
            </a:r>
            <a:r>
              <a:rPr lang="en-US" dirty="0" err="1" smtClean="0"/>
              <a:t>planus</a:t>
            </a:r>
            <a:r>
              <a:rPr lang="en-US" dirty="0" smtClean="0"/>
              <a:t>- large blisters on tongue and cheek that rupture and undergo ulceration- indefinite duration- accompanied with patches of linear , gray, lacelike lesions of lichen </a:t>
            </a:r>
            <a:r>
              <a:rPr lang="en-US" dirty="0" err="1" smtClean="0"/>
              <a:t>planus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Desquamative</a:t>
            </a:r>
            <a:r>
              <a:rPr lang="en-US" dirty="0" smtClean="0"/>
              <a:t> gingivitis- diffuse involvement of gingiva- varying </a:t>
            </a:r>
            <a:r>
              <a:rPr lang="en-US" dirty="0" err="1" smtClean="0"/>
              <a:t>degre</a:t>
            </a:r>
            <a:r>
              <a:rPr lang="en-US" dirty="0" smtClean="0"/>
              <a:t> of peeling and exposure- chronic </a:t>
            </a:r>
          </a:p>
          <a:p>
            <a:endParaRPr lang="en-US" dirty="0" smtClean="0"/>
          </a:p>
          <a:p>
            <a:r>
              <a:rPr lang="en-US" dirty="0" err="1" smtClean="0"/>
              <a:t>Recurent</a:t>
            </a:r>
            <a:r>
              <a:rPr lang="en-US" dirty="0" smtClean="0"/>
              <a:t> </a:t>
            </a:r>
            <a:r>
              <a:rPr lang="en-US" dirty="0" err="1" smtClean="0"/>
              <a:t>apthous</a:t>
            </a:r>
            <a:r>
              <a:rPr lang="en-US" dirty="0" smtClean="0"/>
              <a:t> </a:t>
            </a:r>
            <a:r>
              <a:rPr lang="en-US" dirty="0" err="1" smtClean="0"/>
              <a:t>stomatitis</a:t>
            </a:r>
            <a:r>
              <a:rPr lang="en-US" dirty="0" smtClean="0"/>
              <a:t>- small well defined round or ovoid shallow ulcers with a yellowish- gray central area n </a:t>
            </a:r>
            <a:r>
              <a:rPr lang="en-US" dirty="0" err="1" smtClean="0"/>
              <a:t>erythematous</a:t>
            </a:r>
            <a:r>
              <a:rPr lang="en-US" dirty="0" smtClean="0"/>
              <a:t> halo- heal in 7-10 days without scarring to larger ulcer heal without scarring – cause unknown- ulcer similar however no </a:t>
            </a:r>
            <a:r>
              <a:rPr lang="en-US" dirty="0" err="1" smtClean="0"/>
              <a:t>involvemnt</a:t>
            </a:r>
            <a:r>
              <a:rPr lang="en-US" dirty="0" smtClean="0"/>
              <a:t> of gingiva and acute toxic symptoms – previous history suggests RAS not primary HSV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Communicability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Contagious</a:t>
            </a:r>
          </a:p>
          <a:p>
            <a:r>
              <a:rPr lang="en-US" dirty="0" smtClean="0"/>
              <a:t>Most adults subclinical infection in childhood</a:t>
            </a:r>
          </a:p>
          <a:p>
            <a:r>
              <a:rPr lang="en-US" dirty="0" smtClean="0"/>
              <a:t> recurrent herpetic </a:t>
            </a:r>
            <a:r>
              <a:rPr lang="en-US" dirty="0" err="1" smtClean="0"/>
              <a:t>gingivostomatitis</a:t>
            </a:r>
            <a:r>
              <a:rPr lang="en-US" dirty="0" smtClean="0"/>
              <a:t> significant in </a:t>
            </a:r>
            <a:r>
              <a:rPr lang="en-US" dirty="0" err="1" smtClean="0"/>
              <a:t>immunocompromised</a:t>
            </a:r>
            <a:r>
              <a:rPr lang="en-US" dirty="0" smtClean="0"/>
              <a:t> patients</a:t>
            </a:r>
          </a:p>
          <a:p>
            <a:r>
              <a:rPr lang="en-US" dirty="0" smtClean="0"/>
              <a:t>Herpetic </a:t>
            </a:r>
            <a:r>
              <a:rPr lang="en-US" dirty="0" err="1" smtClean="0"/>
              <a:t>witlow</a:t>
            </a:r>
            <a:r>
              <a:rPr lang="en-US" dirty="0" smtClean="0"/>
              <a:t> – herpetic infection of clinician’s finger when </a:t>
            </a:r>
            <a:r>
              <a:rPr lang="en-US" dirty="0" err="1" smtClean="0"/>
              <a:t>seronegative</a:t>
            </a:r>
            <a:r>
              <a:rPr lang="en-US" dirty="0" smtClean="0"/>
              <a:t> clinician infected with patient’s herpetic lesions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Treatment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Early diagnosis and immediate antiviral therapy</a:t>
            </a:r>
          </a:p>
          <a:p>
            <a:r>
              <a:rPr lang="en-US" dirty="0" smtClean="0"/>
              <a:t>Acyclovir prescribed if diagnosed within 3 days of onset</a:t>
            </a:r>
          </a:p>
          <a:p>
            <a:r>
              <a:rPr lang="en-US" dirty="0" smtClean="0"/>
              <a:t> 15mg/kg* 5for 7 days</a:t>
            </a:r>
          </a:p>
          <a:p>
            <a:r>
              <a:rPr lang="en-US" dirty="0" smtClean="0"/>
              <a:t>&gt;3 days acyclovir limited value only palliative care ( removal of plaque and debris, NSAID-fever and pain, nutritional supplements, topical </a:t>
            </a:r>
            <a:r>
              <a:rPr lang="en-US" dirty="0" err="1" smtClean="0"/>
              <a:t>anaesthetics</a:t>
            </a:r>
            <a:r>
              <a:rPr lang="en-US" dirty="0" smtClean="0"/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Periodontal therapy after acute symptoms subside</a:t>
            </a:r>
          </a:p>
          <a:p>
            <a:r>
              <a:rPr lang="en-US" dirty="0" smtClean="0"/>
              <a:t>Antibiotics to prevent opportunistic infection</a:t>
            </a:r>
          </a:p>
          <a:p>
            <a:pPr>
              <a:buNone/>
            </a:pPr>
            <a:r>
              <a:rPr lang="en-US" dirty="0" smtClean="0"/>
              <a:t>Spread beyond gingiva, </a:t>
            </a:r>
            <a:r>
              <a:rPr lang="en-US" dirty="0" err="1" smtClean="0"/>
              <a:t>lymphadenopathy</a:t>
            </a:r>
            <a:r>
              <a:rPr lang="en-US" dirty="0" smtClean="0"/>
              <a:t> or </a:t>
            </a:r>
            <a:r>
              <a:rPr lang="en-US" dirty="0" err="1" smtClean="0"/>
              <a:t>immunocompromised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If symptoms persist after 2 weeks gingival biopsy taken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of host 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Bacteria insufficient to cause disease</a:t>
            </a:r>
          </a:p>
          <a:p>
            <a:r>
              <a:rPr lang="en-US" dirty="0" smtClean="0"/>
              <a:t>Associated with physical &amp; emotional stress &amp; decreased resistance to infection</a:t>
            </a:r>
          </a:p>
          <a:p>
            <a:r>
              <a:rPr lang="en-US" dirty="0" smtClean="0"/>
              <a:t>Not found in healthy individuals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Pericoronitis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Inflammation of gingiva in relation to crown of an incompletely erupted tooth</a:t>
            </a:r>
          </a:p>
          <a:p>
            <a:r>
              <a:rPr lang="en-US" dirty="0" smtClean="0"/>
              <a:t>Mandibular 3 rd molar area</a:t>
            </a:r>
          </a:p>
          <a:p>
            <a:r>
              <a:rPr lang="en-US" dirty="0" smtClean="0"/>
              <a:t>Acute/</a:t>
            </a:r>
            <a:r>
              <a:rPr lang="en-US" dirty="0" err="1" smtClean="0"/>
              <a:t>subacute</a:t>
            </a:r>
            <a:r>
              <a:rPr lang="en-US" dirty="0" smtClean="0"/>
              <a:t> / chronic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Clinical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Mand</a:t>
            </a:r>
            <a:r>
              <a:rPr lang="en-US" dirty="0" smtClean="0"/>
              <a:t> 3</a:t>
            </a:r>
            <a:r>
              <a:rPr lang="en-US" baseline="30000" dirty="0" smtClean="0"/>
              <a:t>rd</a:t>
            </a:r>
            <a:r>
              <a:rPr lang="en-US" dirty="0" smtClean="0"/>
              <a:t> molars</a:t>
            </a:r>
          </a:p>
          <a:p>
            <a:r>
              <a:rPr lang="en-US" dirty="0" smtClean="0"/>
              <a:t>Space b/w crown of tooth and overlying gingival flap ideal for food accumulation and debris</a:t>
            </a:r>
          </a:p>
          <a:p>
            <a:r>
              <a:rPr lang="en-US" dirty="0" smtClean="0"/>
              <a:t>Even if asymptomatic chronically inflamed n infected </a:t>
            </a:r>
          </a:p>
          <a:p>
            <a:r>
              <a:rPr lang="en-US" dirty="0" smtClean="0"/>
              <a:t>Acute inflammatory- trauma, occlusion, foreign body entrapped</a:t>
            </a:r>
          </a:p>
          <a:p>
            <a:r>
              <a:rPr lang="en-US" dirty="0" smtClean="0"/>
              <a:t>Identified by varying degrees of involvement of </a:t>
            </a:r>
            <a:r>
              <a:rPr lang="en-US" dirty="0" err="1" smtClean="0"/>
              <a:t>pericoronal</a:t>
            </a:r>
            <a:r>
              <a:rPr lang="en-US" dirty="0" smtClean="0"/>
              <a:t> flap, inflammatory fluid and cellular </a:t>
            </a:r>
            <a:r>
              <a:rPr lang="en-US" dirty="0" err="1" smtClean="0"/>
              <a:t>exudate</a:t>
            </a:r>
            <a:r>
              <a:rPr lang="en-US" dirty="0" smtClean="0"/>
              <a:t> increase bulk of flap- interfere with occlusion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Oral s/s</a:t>
            </a:r>
          </a:p>
          <a:p>
            <a:r>
              <a:rPr lang="en-US" dirty="0" smtClean="0"/>
              <a:t>Red, swollen suppurating lesion, tender, radiating pain to ear, throat and floor of mouth, </a:t>
            </a:r>
          </a:p>
          <a:p>
            <a:r>
              <a:rPr lang="en-US" dirty="0" smtClean="0"/>
              <a:t>patient uncomfortable due to foul </a:t>
            </a:r>
            <a:r>
              <a:rPr lang="en-US" dirty="0" err="1" smtClean="0"/>
              <a:t>tate</a:t>
            </a:r>
            <a:r>
              <a:rPr lang="en-US" dirty="0" smtClean="0"/>
              <a:t> and </a:t>
            </a:r>
            <a:r>
              <a:rPr lang="en-US" dirty="0" err="1" smtClean="0"/>
              <a:t>inabiliuty</a:t>
            </a:r>
            <a:r>
              <a:rPr lang="en-US" dirty="0" smtClean="0"/>
              <a:t> to close jaws</a:t>
            </a:r>
          </a:p>
          <a:p>
            <a:r>
              <a:rPr lang="en-US" dirty="0" smtClean="0"/>
              <a:t>Swelling of cheek –angle of jaw </a:t>
            </a:r>
          </a:p>
          <a:p>
            <a:r>
              <a:rPr lang="en-US" dirty="0" smtClean="0"/>
              <a:t>Lymphadenitis</a:t>
            </a:r>
          </a:p>
          <a:p>
            <a:r>
              <a:rPr lang="en-US" dirty="0" err="1" smtClean="0"/>
              <a:t>Trismus</a:t>
            </a:r>
            <a:r>
              <a:rPr lang="en-US" dirty="0" smtClean="0"/>
              <a:t> </a:t>
            </a:r>
          </a:p>
          <a:p>
            <a:pPr>
              <a:buNone/>
            </a:pPr>
            <a:r>
              <a:rPr lang="en-US" dirty="0" smtClean="0"/>
              <a:t>Extra oral s/s</a:t>
            </a:r>
          </a:p>
          <a:p>
            <a:r>
              <a:rPr lang="en-US" dirty="0" smtClean="0"/>
              <a:t>Fever , </a:t>
            </a:r>
            <a:r>
              <a:rPr lang="en-US" dirty="0" err="1" smtClean="0"/>
              <a:t>leukocytosis</a:t>
            </a:r>
            <a:r>
              <a:rPr lang="en-US" dirty="0" smtClean="0"/>
              <a:t> and malaise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Complications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Pericoronal</a:t>
            </a:r>
            <a:r>
              <a:rPr lang="en-US" dirty="0" smtClean="0"/>
              <a:t> abscess</a:t>
            </a:r>
          </a:p>
          <a:p>
            <a:r>
              <a:rPr lang="en-US" dirty="0" smtClean="0"/>
              <a:t>Spread </a:t>
            </a:r>
            <a:r>
              <a:rPr lang="en-US" dirty="0" err="1" smtClean="0"/>
              <a:t>posteriorly</a:t>
            </a:r>
            <a:r>
              <a:rPr lang="en-US" dirty="0" smtClean="0"/>
              <a:t> to </a:t>
            </a:r>
            <a:r>
              <a:rPr lang="en-US" dirty="0" err="1" smtClean="0"/>
              <a:t>oropharyngeal</a:t>
            </a:r>
            <a:r>
              <a:rPr lang="en-US" dirty="0" smtClean="0"/>
              <a:t> area and medially to the base of tongue, making it difficult for the patient to swallow </a:t>
            </a:r>
          </a:p>
          <a:p>
            <a:r>
              <a:rPr lang="en-US" dirty="0" smtClean="0"/>
              <a:t>Involvement of </a:t>
            </a:r>
            <a:r>
              <a:rPr lang="en-US" dirty="0" err="1" smtClean="0"/>
              <a:t>submaxillary</a:t>
            </a:r>
            <a:r>
              <a:rPr lang="en-US" dirty="0" smtClean="0"/>
              <a:t>, posterior cervical, deep cervical and retropharyngeal lymph nodes depending on extent and severity of infection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Sequelae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Peritonsillar</a:t>
            </a:r>
            <a:r>
              <a:rPr lang="en-US" dirty="0" smtClean="0"/>
              <a:t> abscess </a:t>
            </a:r>
          </a:p>
          <a:p>
            <a:r>
              <a:rPr lang="en-US" dirty="0" err="1" smtClean="0"/>
              <a:t>Cellulitis</a:t>
            </a:r>
            <a:r>
              <a:rPr lang="en-US" dirty="0" smtClean="0"/>
              <a:t> </a:t>
            </a:r>
          </a:p>
          <a:p>
            <a:r>
              <a:rPr lang="en-US" dirty="0" smtClean="0"/>
              <a:t>Ludwig’s angina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Treatment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Depending on severity of inflammation,  systemic complications, and the advisability of retaining involved tooth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Treatment for acute </a:t>
            </a:r>
            <a:r>
              <a:rPr lang="en-US" dirty="0" err="1" smtClean="0"/>
              <a:t>pericoronitis</a:t>
            </a:r>
            <a:r>
              <a:rPr lang="en-US" dirty="0" smtClean="0"/>
              <a:t> consists of</a:t>
            </a:r>
          </a:p>
          <a:p>
            <a:r>
              <a:rPr lang="en-US" dirty="0" smtClean="0"/>
              <a:t>Gently flushing area with warm water to remove debris and </a:t>
            </a:r>
            <a:r>
              <a:rPr lang="en-US" dirty="0" err="1" smtClean="0"/>
              <a:t>exudate</a:t>
            </a:r>
            <a:endParaRPr lang="en-US" dirty="0" smtClean="0"/>
          </a:p>
          <a:p>
            <a:r>
              <a:rPr lang="en-US" dirty="0" smtClean="0"/>
              <a:t>Swabbing with antiseptic after elevating flap gently from tooth with </a:t>
            </a:r>
            <a:r>
              <a:rPr lang="en-US" dirty="0" err="1" smtClean="0"/>
              <a:t>scaler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Occlusion evaluated –correction of soft tissue and opposing tooth to </a:t>
            </a:r>
            <a:r>
              <a:rPr lang="en-US" dirty="0" err="1" smtClean="0"/>
              <a:t>alleviatew</a:t>
            </a:r>
            <a:r>
              <a:rPr lang="en-US" dirty="0" smtClean="0"/>
              <a:t> pain</a:t>
            </a:r>
          </a:p>
          <a:p>
            <a:r>
              <a:rPr lang="en-US" dirty="0" smtClean="0"/>
              <a:t>Antibiotics in case of clinical evidence of diffuse microbial infiltration of tissue</a:t>
            </a:r>
          </a:p>
          <a:p>
            <a:r>
              <a:rPr lang="en-US" dirty="0" smtClean="0"/>
              <a:t>If gingival flap swollen and fluctuant incision to establish drainage and relieve pressure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Once acute symptoms subside  prognosis of tooth evaluated- tooth eruption into functional position/ impaction and factors predisposing to </a:t>
            </a:r>
            <a:r>
              <a:rPr lang="en-US" dirty="0" err="1" smtClean="0"/>
              <a:t>pericoronitis</a:t>
            </a:r>
            <a:r>
              <a:rPr lang="en-US" dirty="0" smtClean="0"/>
              <a:t> will persist</a:t>
            </a:r>
            <a:br>
              <a:rPr lang="en-US" dirty="0" smtClean="0"/>
            </a:br>
            <a:endParaRPr lang="en-US" dirty="0" smtClean="0"/>
          </a:p>
          <a:p>
            <a:pPr>
              <a:buNone/>
            </a:pPr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molar extraction early in </a:t>
            </a:r>
            <a:r>
              <a:rPr lang="en-US" dirty="0" err="1" smtClean="0"/>
              <a:t>devt</a:t>
            </a:r>
            <a:r>
              <a:rPr lang="en-US" dirty="0" smtClean="0"/>
              <a:t> for partially and completely impacted tooth to reduce risk of bone loss on distal surface of second molar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decision to retain tooth </a:t>
            </a:r>
            <a:r>
              <a:rPr lang="en-US" dirty="0" err="1" smtClean="0"/>
              <a:t>pericoronal</a:t>
            </a:r>
            <a:r>
              <a:rPr lang="en-US" dirty="0" smtClean="0"/>
              <a:t> flap surgically removed – </a:t>
            </a:r>
            <a:r>
              <a:rPr lang="en-US" dirty="0" err="1" smtClean="0"/>
              <a:t>operculectomy</a:t>
            </a:r>
            <a:endParaRPr lang="en-US" dirty="0" smtClean="0"/>
          </a:p>
          <a:p>
            <a:r>
              <a:rPr lang="en-US" dirty="0" smtClean="0"/>
              <a:t>Tissue on distal surface and </a:t>
            </a:r>
            <a:r>
              <a:rPr lang="en-US" dirty="0" err="1" smtClean="0"/>
              <a:t>occlusal</a:t>
            </a:r>
            <a:r>
              <a:rPr lang="en-US" dirty="0" smtClean="0"/>
              <a:t> surface removed to prevent recurrence </a:t>
            </a:r>
          </a:p>
          <a:p>
            <a:r>
              <a:rPr lang="en-US" dirty="0" smtClean="0"/>
              <a:t>On healing appropriate instructions in maintenance.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John\Downloads\Documents\Bluetooth Exchange Folder\IMG_20140509_06045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lum bright="20000"/>
          </a:blip>
          <a:srcRect/>
          <a:stretch>
            <a:fillRect/>
          </a:stretch>
        </p:blipFill>
        <p:spPr bwMode="auto">
          <a:xfrm>
            <a:off x="1905000" y="0"/>
            <a:ext cx="47244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predisposing factors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Preexisting gingivitis</a:t>
            </a:r>
          </a:p>
          <a:p>
            <a:r>
              <a:rPr lang="en-US" dirty="0" smtClean="0"/>
              <a:t>Injury to gingiva (trauma caused by traumatic occlusion)</a:t>
            </a:r>
          </a:p>
          <a:p>
            <a:r>
              <a:rPr lang="en-US" dirty="0" smtClean="0"/>
              <a:t>Periodontal pockets &amp; </a:t>
            </a:r>
            <a:r>
              <a:rPr lang="en-US" dirty="0" err="1" smtClean="0"/>
              <a:t>pericoronal</a:t>
            </a:r>
            <a:r>
              <a:rPr lang="en-US" dirty="0" smtClean="0"/>
              <a:t> flaps </a:t>
            </a:r>
          </a:p>
          <a:p>
            <a:r>
              <a:rPr lang="en-US" dirty="0" smtClean="0"/>
              <a:t>Smoking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Systemic predisposing factors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Immunodeficiency caused by</a:t>
            </a:r>
          </a:p>
          <a:p>
            <a:r>
              <a:rPr lang="en-US" dirty="0" smtClean="0"/>
              <a:t>Nutritional deficiency</a:t>
            </a:r>
          </a:p>
          <a:p>
            <a:r>
              <a:rPr lang="en-US" dirty="0" smtClean="0"/>
              <a:t>Debilitating disease- chronic disease (syphilis, cancer), GI disorders, Blood </a:t>
            </a:r>
            <a:r>
              <a:rPr lang="en-US" dirty="0" err="1" smtClean="0"/>
              <a:t>dyscrasias</a:t>
            </a:r>
            <a:r>
              <a:rPr lang="en-US" dirty="0" smtClean="0"/>
              <a:t>, AIDS</a:t>
            </a:r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Epidemiology &amp; Prevalence</a:t>
            </a:r>
          </a:p>
          <a:p>
            <a:r>
              <a:rPr lang="en-US" dirty="0" smtClean="0"/>
              <a:t>Communicability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Clinical features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Exacerbations &amp; remissions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342</TotalTime>
  <Words>2105</Words>
  <Application>Microsoft Office PowerPoint</Application>
  <PresentationFormat>On-screen Show (4:3)</PresentationFormat>
  <Paragraphs>355</Paragraphs>
  <Slides>59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Calibri</vt:lpstr>
      <vt:lpstr>Georgia</vt:lpstr>
      <vt:lpstr>Trebuchet MS</vt:lpstr>
      <vt:lpstr>Wingdings</vt:lpstr>
      <vt:lpstr>Wingdings 2</vt:lpstr>
      <vt:lpstr>Urban</vt:lpstr>
      <vt:lpstr>ACUTE GINGIVAL INFECTIONS</vt:lpstr>
      <vt:lpstr>NECROTISING ULCERATIVE GINGIVITIS</vt:lpstr>
      <vt:lpstr>Etiology </vt:lpstr>
      <vt:lpstr>Role of bacteria</vt:lpstr>
      <vt:lpstr>Role of host response</vt:lpstr>
      <vt:lpstr>Local predisposing factors</vt:lpstr>
      <vt:lpstr>Systemic predisposing factors</vt:lpstr>
      <vt:lpstr>PowerPoint Presentation</vt:lpstr>
      <vt:lpstr>Clinical features </vt:lpstr>
      <vt:lpstr>History</vt:lpstr>
      <vt:lpstr>Oral signs</vt:lpstr>
      <vt:lpstr>PowerPoint Presentation</vt:lpstr>
      <vt:lpstr>Oral symptoms</vt:lpstr>
      <vt:lpstr>Extraoral signs &amp; symptoms</vt:lpstr>
      <vt:lpstr>Clinical course</vt:lpstr>
      <vt:lpstr>Relation of bacteria to the NUG lesion</vt:lpstr>
      <vt:lpstr>Light microscopy </vt:lpstr>
      <vt:lpstr>Histopathology </vt:lpstr>
      <vt:lpstr>PowerPoint Presentation</vt:lpstr>
      <vt:lpstr>PowerPoint Presentation</vt:lpstr>
      <vt:lpstr>Diagnosis </vt:lpstr>
      <vt:lpstr>Differential diagnosis</vt:lpstr>
      <vt:lpstr>PowerPoint Presentation</vt:lpstr>
      <vt:lpstr>PowerPoint Presentation</vt:lpstr>
      <vt:lpstr>PowerPoint Presentation</vt:lpstr>
      <vt:lpstr>Clinical course classification by Horning and Cohen</vt:lpstr>
      <vt:lpstr>Treatment </vt:lpstr>
      <vt:lpstr>First visit</vt:lpstr>
      <vt:lpstr>PowerPoint Presentation</vt:lpstr>
      <vt:lpstr>PowerPoint Presentation</vt:lpstr>
      <vt:lpstr>Instructions to patient</vt:lpstr>
      <vt:lpstr>Second visit</vt:lpstr>
      <vt:lpstr>Third visit</vt:lpstr>
      <vt:lpstr>Gingival changes with healing</vt:lpstr>
      <vt:lpstr>Additional treatment considerations </vt:lpstr>
      <vt:lpstr>Persistent or recurrent case</vt:lpstr>
      <vt:lpstr>Primary herpetic gingivostomatitis</vt:lpstr>
      <vt:lpstr>PowerPoint Presentation</vt:lpstr>
      <vt:lpstr>Clinical features</vt:lpstr>
      <vt:lpstr>Oral signs </vt:lpstr>
      <vt:lpstr>Oral symptoms</vt:lpstr>
      <vt:lpstr>PowerPoint Presentation</vt:lpstr>
      <vt:lpstr>Histopathology </vt:lpstr>
      <vt:lpstr>Diagnosis </vt:lpstr>
      <vt:lpstr>D/D</vt:lpstr>
      <vt:lpstr>PowerPoint Presentation</vt:lpstr>
      <vt:lpstr>Communicability </vt:lpstr>
      <vt:lpstr>Treatment</vt:lpstr>
      <vt:lpstr>PowerPoint Presentation</vt:lpstr>
      <vt:lpstr>Pericoronitis </vt:lpstr>
      <vt:lpstr>Clinical features</vt:lpstr>
      <vt:lpstr>PowerPoint Presentation</vt:lpstr>
      <vt:lpstr>Complications </vt:lpstr>
      <vt:lpstr>Sequelae </vt:lpstr>
      <vt:lpstr>Treatment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ACUTE GINGIVAL INFECTIONS</dc:title>
  <dc:creator>John</dc:creator>
  <cp:lastModifiedBy>Microsoft account</cp:lastModifiedBy>
  <cp:revision>11</cp:revision>
  <dcterms:created xsi:type="dcterms:W3CDTF">2006-08-16T00:00:00Z</dcterms:created>
  <dcterms:modified xsi:type="dcterms:W3CDTF">2016-11-04T03:33:11Z</dcterms:modified>
</cp:coreProperties>
</file>

<file path=docProps/thumbnail.jpeg>
</file>